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339" r:id="rId3"/>
    <p:sldId id="275" r:id="rId4"/>
    <p:sldId id="278" r:id="rId5"/>
    <p:sldId id="257" r:id="rId6"/>
    <p:sldId id="279" r:id="rId7"/>
    <p:sldId id="346" r:id="rId8"/>
    <p:sldId id="337" r:id="rId9"/>
    <p:sldId id="338" r:id="rId10"/>
    <p:sldId id="340" r:id="rId11"/>
    <p:sldId id="341" r:id="rId12"/>
    <p:sldId id="342" r:id="rId13"/>
    <p:sldId id="343" r:id="rId14"/>
    <p:sldId id="347" r:id="rId15"/>
    <p:sldId id="344" r:id="rId16"/>
    <p:sldId id="345" r:id="rId17"/>
    <p:sldId id="269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EEF"/>
    <a:srgbClr val="D1D3D4"/>
    <a:srgbClr val="939598"/>
    <a:srgbClr val="8ED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119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75E7C3-F973-4514-92F7-7088F7D4DEB5}" type="datetimeFigureOut">
              <a:rPr lang="cs-CZ" smtClean="0"/>
              <a:t>21.3.2017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8D6E69-C427-4E4C-9973-D5A3F692C2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2855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8D6E69-C427-4E4C-9973-D5A3F692C20E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02123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3BC1E-DF02-4BA0-BEC0-8DBB3B239963}" type="datetimeFigureOut">
              <a:rPr lang="cs-CZ" smtClean="0"/>
              <a:t>21.3.2017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8CB5F-282D-4A28-8A0D-9217394641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9731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3BC1E-DF02-4BA0-BEC0-8DBB3B239963}" type="datetimeFigureOut">
              <a:rPr lang="cs-CZ" smtClean="0"/>
              <a:t>21.3.2017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8CB5F-282D-4A28-8A0D-921739464129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1811" y="6381328"/>
            <a:ext cx="1030814" cy="370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09367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3BC1E-DF02-4BA0-BEC0-8DBB3B239963}" type="datetimeFigureOut">
              <a:rPr lang="cs-CZ" smtClean="0"/>
              <a:t>21.3.2017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8CB5F-282D-4A28-8A0D-921739464129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1811" y="6381328"/>
            <a:ext cx="1030814" cy="370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91922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3BC1E-DF02-4BA0-BEC0-8DBB3B239963}" type="datetimeFigureOut">
              <a:rPr lang="cs-CZ" smtClean="0"/>
              <a:t>21.3.2017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8CB5F-282D-4A28-8A0D-921739464129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1811" y="6381328"/>
            <a:ext cx="1030814" cy="370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03856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3BC1E-DF02-4BA0-BEC0-8DBB3B239963}" type="datetimeFigureOut">
              <a:rPr lang="cs-CZ" smtClean="0"/>
              <a:t>21.3.2017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8CB5F-282D-4A28-8A0D-921739464129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1811" y="6381328"/>
            <a:ext cx="1030814" cy="370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28694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3BC1E-DF02-4BA0-BEC0-8DBB3B239963}" type="datetimeFigureOut">
              <a:rPr lang="cs-CZ" smtClean="0"/>
              <a:t>21.3.2017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8CB5F-282D-4A28-8A0D-921739464129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1811" y="6381328"/>
            <a:ext cx="1030814" cy="370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48375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3BC1E-DF02-4BA0-BEC0-8DBB3B239963}" type="datetimeFigureOut">
              <a:rPr lang="cs-CZ" smtClean="0"/>
              <a:t>21.3.2017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8CB5F-282D-4A28-8A0D-921739464129}" type="slidenum">
              <a:rPr lang="cs-CZ" smtClean="0"/>
              <a:t>‹#›</a:t>
            </a:fld>
            <a:endParaRPr lang="cs-CZ"/>
          </a:p>
        </p:txBody>
      </p:sp>
      <p:pic>
        <p:nvPicPr>
          <p:cNvPr id="10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1811" y="6381328"/>
            <a:ext cx="1030814" cy="370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07120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3BC1E-DF02-4BA0-BEC0-8DBB3B239963}" type="datetimeFigureOut">
              <a:rPr lang="cs-CZ" smtClean="0"/>
              <a:t>21.3.2017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8CB5F-282D-4A28-8A0D-921739464129}" type="slidenum">
              <a:rPr lang="cs-CZ" smtClean="0"/>
              <a:t>‹#›</a:t>
            </a:fld>
            <a:endParaRPr lang="cs-CZ"/>
          </a:p>
        </p:txBody>
      </p:sp>
      <p:pic>
        <p:nvPicPr>
          <p:cNvPr id="6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1811" y="6381328"/>
            <a:ext cx="1030814" cy="370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23078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3BC1E-DF02-4BA0-BEC0-8DBB3B239963}" type="datetimeFigureOut">
              <a:rPr lang="cs-CZ" smtClean="0"/>
              <a:t>21.3.2017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8CB5F-282D-4A28-8A0D-921739464129}" type="slidenum">
              <a:rPr lang="cs-CZ" smtClean="0"/>
              <a:t>‹#›</a:t>
            </a:fld>
            <a:endParaRPr lang="cs-CZ"/>
          </a:p>
        </p:txBody>
      </p:sp>
      <p:pic>
        <p:nvPicPr>
          <p:cNvPr id="5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1811" y="6381328"/>
            <a:ext cx="1030814" cy="370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76656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3BC1E-DF02-4BA0-BEC0-8DBB3B239963}" type="datetimeFigureOut">
              <a:rPr lang="cs-CZ" smtClean="0"/>
              <a:t>21.3.2017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8CB5F-282D-4A28-8A0D-921739464129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1811" y="6381328"/>
            <a:ext cx="1030814" cy="370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40307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3BC1E-DF02-4BA0-BEC0-8DBB3B239963}" type="datetimeFigureOut">
              <a:rPr lang="cs-CZ" smtClean="0"/>
              <a:t>21.3.2017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8CB5F-282D-4A28-8A0D-921739464129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1811" y="6381328"/>
            <a:ext cx="1030814" cy="370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87826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C3BC1E-DF02-4BA0-BEC0-8DBB3B239963}" type="datetimeFigureOut">
              <a:rPr lang="cs-CZ" smtClean="0"/>
              <a:t>21.3.2017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48CB5F-282D-4A28-8A0D-9217394641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4264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kriegischova\Desktop\2016_01_19_mapa_titulk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764704"/>
            <a:ext cx="5080001" cy="5440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79595" y="980728"/>
            <a:ext cx="7772400" cy="3528392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cs-CZ" sz="6000" u="sng" dirty="0" smtClean="0"/>
              <a:t>Pracovní skupina pro předškolní vzdělávání</a:t>
            </a:r>
            <a:r>
              <a:rPr lang="cs-CZ" sz="53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cs-CZ" sz="53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cs-CZ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cs-CZ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endParaRPr lang="cs-CZ" sz="3100" i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339752" y="4452466"/>
            <a:ext cx="6400800" cy="2144885"/>
          </a:xfrm>
        </p:spPr>
        <p:txBody>
          <a:bodyPr>
            <a:normAutofit fontScale="70000" lnSpcReduction="20000"/>
          </a:bodyPr>
          <a:lstStyle/>
          <a:p>
            <a:pPr algn="r"/>
            <a:endParaRPr lang="cs-CZ" sz="2000" dirty="0" smtClean="0">
              <a:solidFill>
                <a:schemeClr val="tx1"/>
              </a:solidFill>
            </a:endParaRPr>
          </a:p>
          <a:p>
            <a:pPr algn="r"/>
            <a:r>
              <a:rPr lang="cs-CZ" sz="4400" dirty="0" smtClean="0">
                <a:solidFill>
                  <a:schemeClr val="tx1"/>
                </a:solidFill>
              </a:rPr>
              <a:t>Institut plánování a rozvoje </a:t>
            </a:r>
            <a:br>
              <a:rPr lang="cs-CZ" sz="4400" dirty="0" smtClean="0">
                <a:solidFill>
                  <a:schemeClr val="tx1"/>
                </a:solidFill>
              </a:rPr>
            </a:br>
            <a:r>
              <a:rPr lang="cs-CZ" sz="4400" dirty="0" smtClean="0">
                <a:solidFill>
                  <a:schemeClr val="tx1"/>
                </a:solidFill>
              </a:rPr>
              <a:t>hl. m. Prahy</a:t>
            </a:r>
          </a:p>
          <a:p>
            <a:pPr algn="r"/>
            <a:endParaRPr lang="cs-CZ" sz="4400" dirty="0">
              <a:solidFill>
                <a:schemeClr val="tx1"/>
              </a:solidFill>
            </a:endParaRPr>
          </a:p>
          <a:p>
            <a:pPr algn="r"/>
            <a:r>
              <a:rPr lang="cs-CZ" sz="4400" dirty="0" smtClean="0">
                <a:solidFill>
                  <a:schemeClr val="tx1"/>
                </a:solidFill>
              </a:rPr>
              <a:t>20. </a:t>
            </a:r>
            <a:r>
              <a:rPr lang="cs-CZ" sz="4400" dirty="0">
                <a:solidFill>
                  <a:schemeClr val="tx1"/>
                </a:solidFill>
              </a:rPr>
              <a:t>b</a:t>
            </a:r>
            <a:r>
              <a:rPr lang="cs-CZ" sz="4400" dirty="0" smtClean="0">
                <a:solidFill>
                  <a:schemeClr val="tx1"/>
                </a:solidFill>
              </a:rPr>
              <a:t>řezna 2017</a:t>
            </a:r>
            <a:endParaRPr lang="cs-CZ" sz="4400" dirty="0">
              <a:solidFill>
                <a:schemeClr val="tx1"/>
              </a:solidFill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465956"/>
            <a:ext cx="1787705" cy="642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60932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Posouzení souladu PZ se strategií ITI PMO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 smtClean="0">
                <a:solidFill>
                  <a:srgbClr val="00AEEF"/>
                </a:solidFill>
              </a:rPr>
              <a:t>Výkonný tým nositele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Kontrola projektových záměrů a kritérií ŘV ITI PMO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44 projektových záměrů předloženo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2 žadatelé  odstoupili v průběhu procesu hodnocení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42 projektových záměrů bylo </a:t>
            </a:r>
            <a:r>
              <a:rPr lang="cs-CZ" dirty="0"/>
              <a:t>před konáním pracovní </a:t>
            </a:r>
            <a:r>
              <a:rPr lang="cs-CZ" dirty="0" smtClean="0"/>
              <a:t>skupiny vyhodnoceno kladně</a:t>
            </a:r>
          </a:p>
          <a:p>
            <a:pPr marL="0" indent="0">
              <a:buNone/>
            </a:pPr>
            <a:endParaRPr lang="cs-CZ" i="1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i="1" dirty="0" smtClean="0"/>
              <a:t>V případě neúčasti žadatele na PS, může dojít k nesplnění kritéria Předkladatelé prokazatelně připravovali projektový záměr v koordinaci s nositelem ITI PMO.</a:t>
            </a:r>
            <a:endParaRPr lang="cs-CZ" sz="2600" b="1" i="1" dirty="0" smtClean="0"/>
          </a:p>
        </p:txBody>
      </p:sp>
    </p:spTree>
    <p:extLst>
      <p:ext uri="{BB962C8B-B14F-4D97-AF65-F5344CB8AC3E}">
        <p14:creationId xmlns:p14="http://schemas.microsoft.com/office/powerpoint/2010/main" val="3833425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Posouzení souladu PZ se strategií ITI PMO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>
                <a:solidFill>
                  <a:srgbClr val="00AEEF"/>
                </a:solidFill>
              </a:rPr>
              <a:t>Cíl pracovní skupiny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Možnost A) Vytvořit konsenzem takový soubor, který naplní parametry výzvy (při využití maximální alokace a splnění indikátorů)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Možnost B) Předat ŘV ITI PMO celý soubor kladně vyhodnocených projektových záměrů, který využije k hodnocení doplňkových kritérií</a:t>
            </a:r>
            <a:endParaRPr lang="cs-CZ" sz="2600" b="1" dirty="0" smtClean="0"/>
          </a:p>
          <a:p>
            <a:pPr marL="0" indent="0">
              <a:buNone/>
            </a:pPr>
            <a:endParaRPr lang="cs-CZ" sz="2600" b="1" dirty="0" smtClean="0"/>
          </a:p>
        </p:txBody>
      </p:sp>
    </p:spTree>
    <p:extLst>
      <p:ext uri="{BB962C8B-B14F-4D97-AF65-F5344CB8AC3E}">
        <p14:creationId xmlns:p14="http://schemas.microsoft.com/office/powerpoint/2010/main" val="2428771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Posouzení souladu PZ se strategií ITI PMO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1" dirty="0" smtClean="0">
                <a:solidFill>
                  <a:srgbClr val="00AEEF"/>
                </a:solidFill>
              </a:rPr>
              <a:t>Řídící výbor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Nemůže vydat vyjádření o souladu nad rámec alokace výzvy (podmínka MMR)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Doplňková kritéria budou použita v případě, že projektové záměry přesáhnou 100 % alokace: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Poměr cena/výkon – celkové způsobilé výdaje/navýšení kapacity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Projekt bude realizován v jednom s SO ORP – Černošice, Kladno, Brandýs nad Labem – Stará Boleslav, </a:t>
            </a:r>
            <a:r>
              <a:rPr lang="cs-CZ" dirty="0" smtClean="0"/>
              <a:t>Říčany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Zástupce žadatele spolupracoval v průběhu přípravy Strategie ITI</a:t>
            </a: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sz="2600" dirty="0" smtClean="0"/>
          </a:p>
          <a:p>
            <a:pPr marL="0" indent="0">
              <a:buNone/>
            </a:pPr>
            <a:r>
              <a:rPr lang="cs-CZ" sz="2600" b="1" dirty="0" smtClean="0"/>
              <a:t>Projektovou žádost může žadatel podat i s nesouladným vyjádřením ŘV.</a:t>
            </a:r>
          </a:p>
        </p:txBody>
      </p:sp>
    </p:spTree>
    <p:extLst>
      <p:ext uri="{BB962C8B-B14F-4D97-AF65-F5344CB8AC3E}">
        <p14:creationId xmlns:p14="http://schemas.microsoft.com/office/powerpoint/2010/main" val="2892516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Další postup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91264" cy="4785395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Jednání ŘV ITI PMO – 3. dubna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Vydání vyjádření ŘV</a:t>
            </a:r>
            <a:r>
              <a:rPr lang="cs-CZ" dirty="0"/>
              <a:t> ITI PMO</a:t>
            </a:r>
            <a:r>
              <a:rPr lang="cs-CZ" dirty="0" smtClean="0"/>
              <a:t> – do </a:t>
            </a:r>
            <a:r>
              <a:rPr lang="cs-CZ" dirty="0"/>
              <a:t>10. </a:t>
            </a:r>
            <a:r>
              <a:rPr lang="cs-CZ" dirty="0" smtClean="0"/>
              <a:t>dubna                         (</a:t>
            </a:r>
            <a:r>
              <a:rPr lang="cs-CZ" dirty="0"/>
              <a:t>do 7 kalendářních </a:t>
            </a:r>
            <a:r>
              <a:rPr lang="cs-CZ" dirty="0" smtClean="0"/>
              <a:t>dnů) 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Výzva zprostředkujícího subjektu bude vyhlášena v MS2014+ dne 1. dubna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Příjem žádostí bude </a:t>
            </a:r>
            <a:r>
              <a:rPr lang="cs-CZ" dirty="0"/>
              <a:t>v MS2014+ </a:t>
            </a:r>
            <a:r>
              <a:rPr lang="cs-CZ" dirty="0" smtClean="0"/>
              <a:t>otevřen od 1. dubna 16:00 </a:t>
            </a:r>
          </a:p>
          <a:p>
            <a:pPr marL="0" indent="0">
              <a:buNone/>
            </a:pPr>
            <a:endParaRPr lang="cs-CZ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Rozhodovat bude kvalita a připravenost projektů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5377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1143000"/>
          </a:xfrm>
        </p:spPr>
        <p:txBody>
          <a:bodyPr>
            <a:normAutofit/>
          </a:bodyPr>
          <a:lstStyle/>
          <a:p>
            <a:pPr algn="l"/>
            <a:r>
              <a:rPr lang="cs-CZ" dirty="0"/>
              <a:t>K</a:t>
            </a:r>
            <a:r>
              <a:rPr lang="cs-CZ" dirty="0" smtClean="0"/>
              <a:t>ritéria přijatelnosti - upozornění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Žádost o podporu odpovídá projektovému záměru, ke kterému vydal své vyjádření ŘV ITI PMO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Žádost a projektový záměr se shodují v údajích žadatel, popis projektu a hodnoty indikátorů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Hodnoty </a:t>
            </a:r>
            <a:r>
              <a:rPr lang="cs-CZ" dirty="0"/>
              <a:t>indikátorů v žádosti o podporu jsou stejné jako hodnoty indikátorů uvedené v projektovém záměru nebo jsou vyšší či nižší max. o 5 % a tato změna je popsána.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Zároveň výše </a:t>
            </a:r>
            <a:r>
              <a:rPr lang="cs-CZ" dirty="0"/>
              <a:t>dotace z EU v žádosti o podporu nepřevyšuje částku uvedenou v projektovém záměru.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596182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 smtClean="0"/>
              <a:t>Specifická kritéria přijatelnosti (ano/ne)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>
                <a:solidFill>
                  <a:srgbClr val="00AEEF"/>
                </a:solidFill>
              </a:rPr>
              <a:t>Předškolní vzdělávání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Projekt </a:t>
            </a:r>
            <a:r>
              <a:rPr lang="cs-CZ" dirty="0"/>
              <a:t>vede k rozšíření stávající kapacity </a:t>
            </a:r>
            <a:r>
              <a:rPr lang="cs-CZ" dirty="0" smtClean="0"/>
              <a:t>zařízení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Projekt prokazatelně řeší nedostatek kapacit v Pražské metropolitní </a:t>
            </a:r>
            <a:r>
              <a:rPr lang="cs-CZ" dirty="0" smtClean="0"/>
              <a:t>oblasti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Projekt zajistí fyzickou dostupnost a bezbariérovost vzdělávacích </a:t>
            </a:r>
            <a:r>
              <a:rPr lang="cs-CZ" dirty="0" smtClean="0"/>
              <a:t>zařízení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Projekt nezískal podporu z Národního fondu pro podporu MŠ a </a:t>
            </a:r>
            <a:r>
              <a:rPr lang="cs-CZ" dirty="0" smtClean="0"/>
              <a:t>ZŠ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632092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Kritéria věcného hodnocení (body)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3600" b="1" dirty="0">
                <a:solidFill>
                  <a:srgbClr val="00AEEF"/>
                </a:solidFill>
              </a:rPr>
              <a:t>Předškolní </a:t>
            </a:r>
            <a:r>
              <a:rPr lang="cs-CZ" sz="3600" b="1" dirty="0" smtClean="0">
                <a:solidFill>
                  <a:srgbClr val="00AEEF"/>
                </a:solidFill>
              </a:rPr>
              <a:t>vzdělávání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V projektu jsou uvedena hlavní rizika v realizační fázi i ve fázi udržitelnosti a způsoby jejich eliminace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Projekt umožňuje pobyt dítěte v zařízení po maximální možnou dobu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Realizace projektu je cílena na navýšení kapacity v prstenci okolo hl. m. Prahy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Zařízení zajišťuje pobyt dětem mladším tří let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Součástí projektu jsou úpravy venkovního prostranství (zeleň, herní prvky)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0045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kriegischova\Desktop\2016_01_19_mapa_titulk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953" y="1330018"/>
            <a:ext cx="5080001" cy="5440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851366"/>
            <a:ext cx="4392489" cy="598811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cs-CZ" sz="5300" dirty="0" smtClean="0"/>
              <a:t>Děkujeme  za pozornost</a:t>
            </a:r>
            <a:r>
              <a:rPr lang="cs-CZ" sz="53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cs-CZ" sz="53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cs-CZ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cs-CZ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endParaRPr lang="cs-CZ" sz="2700" i="1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465956"/>
            <a:ext cx="1787705" cy="642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9" y="1340769"/>
            <a:ext cx="5142674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12735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Program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Úvodní slovo a představení odborníků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Proces hodnocení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Aktuální stav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Další postup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6479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Integrovaná strategie pro ITI PMO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Integrovaný nástroj pro </a:t>
            </a:r>
            <a:r>
              <a:rPr lang="cs-CZ" dirty="0" smtClean="0"/>
              <a:t>nové programové období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Specifikace </a:t>
            </a:r>
            <a:r>
              <a:rPr lang="cs-CZ" dirty="0"/>
              <a:t>čerpání prostředků z ESI fondů na území PMO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/>
              <a:t>Specifikace aktivit pro danou oblast, ale nejedná se o </a:t>
            </a:r>
            <a:r>
              <a:rPr lang="cs-CZ" b="1" i="1" dirty="0"/>
              <a:t>„změkčování“ </a:t>
            </a:r>
            <a:r>
              <a:rPr lang="cs-CZ" b="1" dirty="0"/>
              <a:t>podmínek nastavených IROP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Důraz na </a:t>
            </a:r>
            <a:r>
              <a:rPr lang="cs-CZ" b="1" dirty="0"/>
              <a:t>„územní integrovaný přístup“</a:t>
            </a:r>
          </a:p>
        </p:txBody>
      </p:sp>
    </p:spTree>
    <p:extLst>
      <p:ext uri="{BB962C8B-B14F-4D97-AF65-F5344CB8AC3E}">
        <p14:creationId xmlns:p14="http://schemas.microsoft.com/office/powerpoint/2010/main" val="1217629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Zacílení podpory z IROP v ITI</a:t>
            </a:r>
            <a:endParaRPr lang="cs-CZ" dirty="0"/>
          </a:p>
        </p:txBody>
      </p:sp>
      <p:pic>
        <p:nvPicPr>
          <p:cNvPr id="4" name="Picture 2" descr="C:\Users\kriegischova\Desktop\mapa vymezení_bez Prah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236446"/>
            <a:ext cx="8172400" cy="5523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820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dirty="0" smtClean="0"/>
              <a:t>Proces schvalování projektů</a:t>
            </a:r>
            <a:endParaRPr lang="cs-CZ" dirty="0"/>
          </a:p>
        </p:txBody>
      </p:sp>
      <p:pic>
        <p:nvPicPr>
          <p:cNvPr id="1026" name="Picture 2" descr="C:\Users\kriegischova\Desktop\2015_11_28_tab_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72886"/>
            <a:ext cx="8899471" cy="6568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7946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Předložené projektové záměry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dirty="0" smtClean="0"/>
              <a:t>44 předložených projektových </a:t>
            </a:r>
            <a:r>
              <a:rPr lang="cs-CZ" altLang="cs-CZ" dirty="0"/>
              <a:t>záměrů, </a:t>
            </a:r>
            <a:endParaRPr lang="cs-CZ" altLang="cs-CZ" dirty="0" smtClean="0"/>
          </a:p>
          <a:p>
            <a:pPr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dirty="0" smtClean="0"/>
              <a:t>nejvíc </a:t>
            </a:r>
            <a:r>
              <a:rPr lang="cs-CZ" altLang="cs-CZ" dirty="0"/>
              <a:t>projektových záměrů </a:t>
            </a:r>
            <a:r>
              <a:rPr lang="cs-CZ" altLang="cs-CZ" dirty="0" smtClean="0"/>
              <a:t>z ORP </a:t>
            </a:r>
            <a:r>
              <a:rPr lang="cs-CZ" altLang="cs-CZ" dirty="0"/>
              <a:t>Černošice, Říčany, Brandýs nad Labem - Stará Boleslav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dirty="0" smtClean="0"/>
              <a:t>projektové </a:t>
            </a:r>
            <a:r>
              <a:rPr lang="cs-CZ" altLang="cs-CZ" dirty="0"/>
              <a:t>záměry za </a:t>
            </a:r>
            <a:r>
              <a:rPr lang="cs-CZ" altLang="cs-CZ" dirty="0" smtClean="0"/>
              <a:t>1 mld. Kč</a:t>
            </a:r>
            <a:r>
              <a:rPr lang="cs-CZ" altLang="cs-CZ" dirty="0"/>
              <a:t>; průměrné CZV na projekt jsou </a:t>
            </a:r>
            <a:r>
              <a:rPr lang="cs-CZ" altLang="cs-CZ" dirty="0" smtClean="0"/>
              <a:t>23,5 mil. Kč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dirty="0" smtClean="0"/>
              <a:t>Průměr indikátorů za jeden projektový záměr</a:t>
            </a:r>
          </a:p>
          <a:p>
            <a:pPr lvl="1"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dirty="0" smtClean="0"/>
              <a:t>kapacita 56 osob</a:t>
            </a:r>
          </a:p>
          <a:p>
            <a:pPr lvl="1"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dirty="0" smtClean="0"/>
              <a:t>navýšení kapacity 38 osob</a:t>
            </a:r>
          </a:p>
          <a:p>
            <a:pPr lvl="1"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dirty="0" smtClean="0"/>
              <a:t>děti do 3 let 7,3 osob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644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cs-CZ" dirty="0"/>
              <a:t>Předložené projektové záměry</a:t>
            </a:r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1142174"/>
              </p:ext>
            </p:extLst>
          </p:nvPr>
        </p:nvGraphicFramePr>
        <p:xfrm>
          <a:off x="251520" y="908720"/>
          <a:ext cx="8712969" cy="5856913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951837"/>
                <a:gridCol w="2416202"/>
                <a:gridCol w="951837"/>
                <a:gridCol w="1098274"/>
                <a:gridCol w="2416202"/>
                <a:gridCol w="878617"/>
              </a:tblGrid>
              <a:tr h="57607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u="none" strike="noStrike" dirty="0">
                          <a:effectLst/>
                        </a:rPr>
                        <a:t>ORP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68" marR="8268" marT="8268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u="none" strike="noStrike" dirty="0">
                          <a:effectLst/>
                        </a:rPr>
                        <a:t>Žadatel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68" marR="8268" marT="8268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u="none" strike="noStrike" dirty="0">
                          <a:effectLst/>
                        </a:rPr>
                        <a:t>Navýšení kapacity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68" marR="8268" marT="8268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u="none" strike="noStrike" dirty="0">
                          <a:effectLst/>
                        </a:rPr>
                        <a:t>ORP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68" marR="8268" marT="8268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u="none" strike="noStrike" dirty="0">
                          <a:effectLst/>
                        </a:rPr>
                        <a:t>Žadatel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68" marR="8268" marT="8268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u="none" strike="noStrike" dirty="0">
                          <a:effectLst/>
                        </a:rPr>
                        <a:t>Navýšení kapacity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68" marR="8268" marT="8268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98322">
                <a:tc rowSpan="15">
                  <a:txBody>
                    <a:bodyPr/>
                    <a:lstStyle/>
                    <a:p>
                      <a:pPr algn="ctr" fontAlgn="ctr"/>
                      <a:r>
                        <a:rPr lang="cs-CZ" sz="1600" b="1" u="none" strike="noStrike" dirty="0">
                          <a:effectLst/>
                        </a:rPr>
                        <a:t>Černošice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68" marR="8268" marT="8268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Obec Měchenice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68" marR="8268" marT="8268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25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68" marR="8268" marT="8268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 dirty="0">
                          <a:effectLst/>
                        </a:rPr>
                        <a:t>Brandýs n. Labem - Stará Boleslav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68" marR="8268" marT="8268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Obec Dřísy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68" marR="8268" marT="8268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12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68" marR="8268" marT="8268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9832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NO CČSH v </a:t>
                      </a:r>
                      <a:r>
                        <a:rPr lang="cs-CZ" sz="1400" u="none" strike="noStrike" dirty="0" err="1">
                          <a:effectLst/>
                        </a:rPr>
                        <a:t>Hostivici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68" marR="8268" marT="8268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12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68" marR="8268" marT="8268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Městys Škvorec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68" marR="8268" marT="8268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25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68" marR="8268" marT="8268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9832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Obec Horoměřice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68" marR="8268" marT="8268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50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68" marR="8268" marT="8268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Obec Květnice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68" marR="8268" marT="8268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100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68" marR="8268" marT="8268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9832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Obec Dolní Břežany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68" marR="8268" marT="8268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84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68" marR="8268" marT="8268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>
                          <a:effectLst/>
                        </a:rPr>
                        <a:t>Obec Líbeznice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68" marR="8268" marT="8268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9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68" marR="8268" marT="8268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9832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Obec Černošice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68" marR="8268" marT="8268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72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68" marR="8268" marT="8268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Obec Šestajovice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68" marR="8268" marT="8268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100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68" marR="8268" marT="8268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9832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Obec Chýně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68" marR="8268" marT="8268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48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68" marR="8268" marT="8268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>
                          <a:effectLst/>
                        </a:rPr>
                        <a:t>Město Úvaly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68" marR="8268" marT="8268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50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68" marR="8268" marT="8268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9832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Obec Lety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68" marR="8268" marT="8268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48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68" marR="8268" marT="8268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cs-CZ" sz="1600" b="1" u="none" strike="noStrike" dirty="0">
                          <a:effectLst/>
                        </a:rPr>
                        <a:t>Beroun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68" marR="8268" marT="8268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Obec Nový Jáchymov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68" marR="8268" marT="8268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25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68" marR="8268" marT="8268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9832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Obec Zvole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68" marR="8268" marT="8268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50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68" marR="8268" marT="8268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Město Králův Dvůr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68" marR="8268" marT="8268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67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68" marR="8268" marT="8268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9832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Město Roztoky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68" marR="8268" marT="8268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20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68" marR="8268" marT="8268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Obec Vysoký Újezd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68" marR="8268" marT="8268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20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68" marR="8268" marT="8268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3759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>
                          <a:effectLst/>
                        </a:rPr>
                        <a:t>Obec Vrané nad Vltavou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68" marR="8268" marT="8268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47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68" marR="8268" marT="8268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Obec Hýskov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68" marR="8268" marT="8268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50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68" marR="8268" marT="8268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Obec Drahelčice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68" marR="8268" marT="8268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72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68" marR="8268" marT="8268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50341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ctr"/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68" marR="8268" marT="8268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68" marR="8268" marT="8268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Školy HLÁSEK - základní škola a mateřská škola, s. r. o.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68" marR="8268" marT="8268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9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68" marR="8268" marT="8268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9832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>
                          <a:effectLst/>
                        </a:rPr>
                        <a:t>Město Rudná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68" marR="8268" marT="8268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24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68" marR="8268" marT="8268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cs-CZ" sz="1600" b="1" u="none" strike="noStrike" dirty="0">
                          <a:effectLst/>
                        </a:rPr>
                        <a:t>Kladno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68" marR="8268" marT="8268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Obec Slatina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68" marR="8268" marT="8268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28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68" marR="8268" marT="8268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9832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>
                          <a:effectLst/>
                        </a:rPr>
                        <a:t>Obec Třebotov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68" marR="8268" marT="8268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25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68" marR="8268" marT="8268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Statutární město Kladno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68" marR="8268" marT="8268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72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68" marR="8268" marT="8268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9832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 err="1">
                          <a:effectLst/>
                        </a:rPr>
                        <a:t>Pikolínek</a:t>
                      </a:r>
                      <a:r>
                        <a:rPr lang="cs-CZ" sz="1400" u="none" strike="noStrike" dirty="0">
                          <a:effectLst/>
                        </a:rPr>
                        <a:t> </a:t>
                      </a:r>
                      <a:r>
                        <a:rPr lang="cs-CZ" sz="1400" u="none" strike="noStrike" dirty="0" err="1">
                          <a:effectLst/>
                        </a:rPr>
                        <a:t>z.s</a:t>
                      </a:r>
                      <a:r>
                        <a:rPr lang="cs-CZ" sz="1400" u="none" strike="noStrike" dirty="0">
                          <a:effectLst/>
                        </a:rPr>
                        <a:t>.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68" marR="8268" marT="8268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9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68" marR="8268" marT="8268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Statutární město Kladno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68" marR="8268" marT="8268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16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68" marR="8268" marT="8268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42550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cs-CZ" sz="1600" b="1" u="none" strike="noStrike" dirty="0">
                          <a:effectLst/>
                        </a:rPr>
                        <a:t>Říčany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68" marR="8268" marT="8268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u="none" strike="noStrike" dirty="0">
                          <a:effectLst/>
                        </a:rPr>
                        <a:t>Město Kostelec </a:t>
                      </a:r>
                      <a:r>
                        <a:rPr lang="pl-PL" sz="1400" u="none" strike="noStrike" dirty="0" smtClean="0">
                          <a:effectLst/>
                        </a:rPr>
                        <a:t>n.</a:t>
                      </a:r>
                      <a:r>
                        <a:rPr lang="pl-PL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pl-PL" sz="1400" u="none" strike="noStrike" dirty="0" smtClean="0">
                          <a:effectLst/>
                        </a:rPr>
                        <a:t>Černými </a:t>
                      </a:r>
                      <a:r>
                        <a:rPr lang="pl-PL" sz="1400" u="none" strike="noStrike" dirty="0">
                          <a:effectLst/>
                        </a:rPr>
                        <a:t>lesy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68" marR="8268" marT="8268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41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68" marR="8268" marT="8268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Obec Malé Kyšice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68" marR="8268" marT="8268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8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68" marR="8268" marT="8268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3891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Město Říčany (Kuří)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68" marR="8268" marT="8268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48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68" marR="8268" marT="8268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1600" b="1" u="none" strike="noStrike" dirty="0">
                          <a:effectLst/>
                        </a:rPr>
                        <a:t>Dobříš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68" marR="8268" marT="8268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Základní a Mateřská škola Malá Hraštice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68" marR="8268" marT="8268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21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68" marR="8268" marT="8268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9832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Obec Březí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68" marR="8268" marT="8268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25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68" marR="8268" marT="8268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Obec Stará Huť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68" marR="8268" marT="8268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17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68" marR="8268" marT="8268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9832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Město Říčany (Větrník)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68" marR="8268" marT="8268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96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68" marR="8268" marT="8268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u="none" strike="noStrike" dirty="0">
                          <a:effectLst/>
                        </a:rPr>
                        <a:t>Slaný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68" marR="8268" marT="8268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Město Slaný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68" marR="8268" marT="8268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30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68" marR="8268" marT="8268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9832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>
                          <a:effectLst/>
                        </a:rPr>
                        <a:t>Ústav ROZUMu, z.ú.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68" marR="8268" marT="8268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18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68" marR="8268" marT="8268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u="none" strike="noStrike" dirty="0">
                          <a:effectLst/>
                        </a:rPr>
                        <a:t>Mělník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68" marR="8268" marT="8268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Město Liběchov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68" marR="8268" marT="8268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6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68" marR="8268" marT="8268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9832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>
                          <a:effectLst/>
                        </a:rPr>
                        <a:t>Obec Sulice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68" marR="8268" marT="8268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48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68" marR="8268" marT="8268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1600" b="1" u="none" strike="noStrike" dirty="0">
                          <a:effectLst/>
                        </a:rPr>
                        <a:t>Říčany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68" marR="8268" marT="8268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Obec Senohraby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68" marR="8268" marT="8268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28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68" marR="8268" marT="8268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9832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>
                          <a:effectLst/>
                        </a:rPr>
                        <a:t>Arendon a. s.,  Praha 4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68" marR="8268" marT="8268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40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68" marR="8268" marT="8268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Obec Modletice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68" marR="8268" marT="8268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24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68" marR="8268" marT="8268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4851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Alokace opatření a aktivit ITI (MŠ)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>
                <a:cs typeface="Arial" charset="0"/>
              </a:rPr>
              <a:t>Opatření 3.1.1 Strategie ITI (MŠ)</a:t>
            </a:r>
          </a:p>
          <a:p>
            <a:pPr marL="0" indent="0">
              <a:buNone/>
            </a:pPr>
            <a:r>
              <a:rPr lang="cs-CZ" dirty="0"/>
              <a:t>Celkové způsobilé výdaje	</a:t>
            </a:r>
            <a:r>
              <a:rPr lang="cs-CZ" b="1" dirty="0"/>
              <a:t>349 900 000 Kč</a:t>
            </a:r>
          </a:p>
          <a:p>
            <a:pPr marL="0" indent="0">
              <a:buNone/>
            </a:pPr>
            <a:r>
              <a:rPr lang="cs-CZ" dirty="0"/>
              <a:t>Příspěvek Unie – IROP		</a:t>
            </a:r>
            <a:r>
              <a:rPr lang="cs-CZ" b="1" u="sng" dirty="0">
                <a:solidFill>
                  <a:srgbClr val="00AEEF"/>
                </a:solidFill>
              </a:rPr>
              <a:t>292 315 000 Kč</a:t>
            </a:r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Finanční plán Opatření </a:t>
            </a:r>
            <a:r>
              <a:rPr lang="cs-CZ" b="1" dirty="0"/>
              <a:t>3.1.1 Strategie ITI (MŠ)</a:t>
            </a:r>
          </a:p>
          <a:p>
            <a:pPr marL="0" indent="0">
              <a:buNone/>
            </a:pPr>
            <a:r>
              <a:rPr lang="cs-CZ" i="1" dirty="0" smtClean="0"/>
              <a:t>2017 + 2018 </a:t>
            </a:r>
            <a:r>
              <a:rPr lang="cs-CZ" i="1" dirty="0"/>
              <a:t>–  </a:t>
            </a:r>
            <a:r>
              <a:rPr lang="cs-CZ" b="1" i="1" dirty="0" smtClean="0">
                <a:solidFill>
                  <a:srgbClr val="00AEEF"/>
                </a:solidFill>
              </a:rPr>
              <a:t>94 </a:t>
            </a:r>
            <a:r>
              <a:rPr lang="cs-CZ" b="1" i="1" dirty="0">
                <a:solidFill>
                  <a:srgbClr val="00AEEF"/>
                </a:solidFill>
              </a:rPr>
              <a:t>% celé </a:t>
            </a:r>
            <a:r>
              <a:rPr lang="cs-CZ" b="1" i="1" dirty="0" smtClean="0">
                <a:solidFill>
                  <a:srgbClr val="00AEEF"/>
                </a:solidFill>
              </a:rPr>
              <a:t>alokace</a:t>
            </a:r>
            <a:endParaRPr lang="cs-CZ" b="1" i="1" dirty="0">
              <a:solidFill>
                <a:srgbClr val="00AEEF"/>
              </a:solidFill>
            </a:endParaRPr>
          </a:p>
          <a:p>
            <a:pPr marL="0" indent="0">
              <a:buNone/>
            </a:pPr>
            <a:endParaRPr lang="cs-CZ" b="1" dirty="0" smtClean="0">
              <a:cs typeface="Arial" charset="0"/>
            </a:endParaRPr>
          </a:p>
          <a:p>
            <a:pPr marL="0" indent="0">
              <a:buNone/>
            </a:pPr>
            <a:endParaRPr lang="cs-CZ" b="1" u="sng" dirty="0"/>
          </a:p>
          <a:p>
            <a:pPr marL="0" indent="0">
              <a:buNone/>
            </a:pPr>
            <a:endParaRPr lang="cs-CZ" b="1" u="sng" dirty="0" smtClean="0"/>
          </a:p>
          <a:p>
            <a:pPr marL="0" indent="0">
              <a:buNone/>
            </a:pPr>
            <a:endParaRPr lang="cs-CZ" b="1" u="sng" dirty="0"/>
          </a:p>
          <a:p>
            <a:pPr marL="0" indent="0">
              <a:buNone/>
            </a:pPr>
            <a:endParaRPr lang="cs-CZ" b="1" u="sng" dirty="0"/>
          </a:p>
        </p:txBody>
      </p:sp>
    </p:spTree>
    <p:extLst>
      <p:ext uri="{BB962C8B-B14F-4D97-AF65-F5344CB8AC3E}">
        <p14:creationId xmlns:p14="http://schemas.microsoft.com/office/powerpoint/2010/main" val="556648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dirty="0"/>
              <a:t>Opatření 3.1.1 Strategie ITI (MŠ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8642904"/>
              </p:ext>
            </p:extLst>
          </p:nvPr>
        </p:nvGraphicFramePr>
        <p:xfrm>
          <a:off x="467544" y="1772816"/>
          <a:ext cx="8280920" cy="39835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9239"/>
                <a:gridCol w="2206118"/>
                <a:gridCol w="1903288"/>
                <a:gridCol w="2152275"/>
              </a:tblGrid>
              <a:tr h="735561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Indikátor</a:t>
                      </a:r>
                      <a:endParaRPr lang="cs-CZ" sz="2400" dirty="0"/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Opatření</a:t>
                      </a:r>
                      <a:r>
                        <a:rPr lang="cs-CZ" sz="2400" baseline="0" dirty="0" smtClean="0"/>
                        <a:t> 3.1.1</a:t>
                      </a:r>
                      <a:endParaRPr lang="cs-CZ" sz="2400" dirty="0"/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Výzva č. 1</a:t>
                      </a:r>
                    </a:p>
                    <a:p>
                      <a:pPr algn="ctr"/>
                      <a:r>
                        <a:rPr lang="cs-CZ" sz="2400" dirty="0" smtClean="0"/>
                        <a:t>(ideální stav)</a:t>
                      </a:r>
                      <a:endParaRPr lang="cs-CZ" sz="2400" dirty="0"/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Předložené PZ</a:t>
                      </a:r>
                      <a:endParaRPr lang="cs-CZ" sz="2400" dirty="0"/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</a:tr>
              <a:tr h="630798">
                <a:tc>
                  <a:txBody>
                    <a:bodyPr/>
                    <a:lstStyle/>
                    <a:p>
                      <a:pPr algn="l"/>
                      <a:r>
                        <a:rPr lang="cs-CZ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Počet podpořených vzdělávacích zařízení</a:t>
                      </a:r>
                      <a:endParaRPr lang="cs-CZ" sz="1600" dirty="0"/>
                    </a:p>
                  </a:txBody>
                  <a:tcPr anchor="ctr"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13 (7 milník)</a:t>
                      </a:r>
                      <a:endParaRPr lang="cs-CZ" sz="2400" dirty="0"/>
                    </a:p>
                  </a:txBody>
                  <a:tcPr anchor="ctr"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cs-CZ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44</a:t>
                      </a:r>
                      <a:endParaRPr lang="cs-CZ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rgbClr val="939598"/>
                    </a:solidFill>
                  </a:tcPr>
                </a:tc>
              </a:tr>
              <a:tr h="1131914">
                <a:tc>
                  <a:txBody>
                    <a:bodyPr/>
                    <a:lstStyle/>
                    <a:p>
                      <a:pPr algn="l"/>
                      <a:r>
                        <a:rPr lang="cs-CZ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Kapacita podporovaných zařízení péče o děti nebo vzdělávacích zařízení </a:t>
                      </a:r>
                      <a:endParaRPr lang="cs-CZ" sz="1600" dirty="0"/>
                    </a:p>
                  </a:txBody>
                  <a:tcPr anchor="ctr">
                    <a:solidFill>
                      <a:srgbClr val="D1D3D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1 246</a:t>
                      </a:r>
                      <a:endParaRPr lang="cs-CZ" sz="2400" dirty="0"/>
                    </a:p>
                  </a:txBody>
                  <a:tcPr anchor="ctr">
                    <a:solidFill>
                      <a:srgbClr val="D1D3D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1087</a:t>
                      </a:r>
                      <a:endParaRPr lang="cs-CZ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rgbClr val="D1D3D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2307</a:t>
                      </a:r>
                      <a:endParaRPr lang="cs-CZ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rgbClr val="D1D3D4"/>
                    </a:solidFill>
                  </a:tcPr>
                </a:tc>
              </a:tr>
              <a:tr h="714893">
                <a:tc>
                  <a:txBody>
                    <a:bodyPr/>
                    <a:lstStyle/>
                    <a:p>
                      <a:pPr algn="l"/>
                      <a:r>
                        <a:rPr lang="cs-CZ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Počet osob využívající zařízení péče o děti do 3 let</a:t>
                      </a:r>
                      <a:endParaRPr lang="cs-CZ" sz="1600" dirty="0"/>
                    </a:p>
                  </a:txBody>
                  <a:tcPr anchor="ctr"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53</a:t>
                      </a:r>
                      <a:endParaRPr lang="cs-CZ" sz="2400" dirty="0"/>
                    </a:p>
                  </a:txBody>
                  <a:tcPr anchor="ctr"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47</a:t>
                      </a:r>
                      <a:endParaRPr lang="cs-CZ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299</a:t>
                      </a:r>
                      <a:endParaRPr lang="cs-CZ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rgbClr val="939598"/>
                    </a:solidFill>
                  </a:tcPr>
                </a:tc>
              </a:tr>
              <a:tr h="38723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Alokace ERDF </a:t>
                      </a:r>
                      <a:endParaRPr lang="cs-CZ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292 315 000 Kč</a:t>
                      </a:r>
                      <a:endParaRPr lang="cs-CZ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255 000 000 Kč</a:t>
                      </a:r>
                      <a:endParaRPr lang="cs-CZ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976 119 392 Kč</a:t>
                      </a: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2615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2222</TotalTime>
  <Words>832</Words>
  <Application>Microsoft Office PowerPoint</Application>
  <PresentationFormat>Předvádění na obrazovce (4:3)</PresentationFormat>
  <Paragraphs>207</Paragraphs>
  <Slides>17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Calibri</vt:lpstr>
      <vt:lpstr>Wingdings</vt:lpstr>
      <vt:lpstr>Motiv systému Office</vt:lpstr>
      <vt:lpstr>  Pracovní skupina pro předškolní vzdělávání  </vt:lpstr>
      <vt:lpstr>Program</vt:lpstr>
      <vt:lpstr>Integrovaná strategie pro ITI PMO</vt:lpstr>
      <vt:lpstr>Zacílení podpory z IROP v ITI</vt:lpstr>
      <vt:lpstr>Proces schvalování projektů</vt:lpstr>
      <vt:lpstr>Předložené projektové záměry</vt:lpstr>
      <vt:lpstr>Předložené projektové záměry</vt:lpstr>
      <vt:lpstr>Alokace opatření a aktivit ITI (MŠ)</vt:lpstr>
      <vt:lpstr>Opatření 3.1.1 Strategie ITI (MŠ)</vt:lpstr>
      <vt:lpstr>Posouzení souladu PZ se strategií ITI PMO</vt:lpstr>
      <vt:lpstr>Posouzení souladu PZ se strategií ITI PMO</vt:lpstr>
      <vt:lpstr>Posouzení souladu PZ se strategií ITI PMO</vt:lpstr>
      <vt:lpstr>Další postup</vt:lpstr>
      <vt:lpstr>Kritéria přijatelnosti - upozornění</vt:lpstr>
      <vt:lpstr>Specifická kritéria přijatelnosti (ano/ne)</vt:lpstr>
      <vt:lpstr>Kritéria věcného hodnocení (body)</vt:lpstr>
      <vt:lpstr>   Děkujeme  za pozornost  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Kriegischová Lenka (IPR/SSP)</dc:creator>
  <cp:lastModifiedBy>Kleinwächterová Kristína Mgr. (IPR/SSP)</cp:lastModifiedBy>
  <cp:revision>131</cp:revision>
  <dcterms:created xsi:type="dcterms:W3CDTF">2016-01-20T08:04:53Z</dcterms:created>
  <dcterms:modified xsi:type="dcterms:W3CDTF">2017-03-21T15:33:14Z</dcterms:modified>
</cp:coreProperties>
</file>